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284" r:id="rId5"/>
    <p:sldId id="287" r:id="rId6"/>
    <p:sldId id="285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5" r:id="rId15"/>
    <p:sldId id="306" r:id="rId16"/>
    <p:sldId id="307" r:id="rId17"/>
    <p:sldId id="308" r:id="rId18"/>
    <p:sldId id="309" r:id="rId19"/>
    <p:sldId id="310" r:id="rId20"/>
    <p:sldId id="304" r:id="rId21"/>
    <p:sldId id="311" r:id="rId22"/>
    <p:sldId id="288" r:id="rId23"/>
    <p:sldId id="296" r:id="rId24"/>
    <p:sldId id="2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899" autoAdjust="0"/>
  </p:normalViewPr>
  <p:slideViewPr>
    <p:cSldViewPr snapToGrid="0" snapToObjects="1" showGuides="1">
      <p:cViewPr>
        <p:scale>
          <a:sx n="81" d="100"/>
          <a:sy n="81" d="100"/>
        </p:scale>
        <p:origin x="-300" y="-72"/>
      </p:cViewPr>
      <p:guideLst>
        <p:guide orient="horz" pos="528"/>
        <p:guide orient="horz" pos="2352"/>
        <p:guide orient="horz" pos="936"/>
        <p:guide orient="horz" pos="3144"/>
        <p:guide pos="6216"/>
        <p:guide pos="14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12/9/2022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xmlns="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xmlns="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xmlns="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xmlns="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xmlns="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xmlns="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xmlns="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xmlns="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xmlns="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xmlns="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xmlns="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xmlns="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xmlns="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xmlns="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xmlns="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xmlns="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xmlns="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xmlns="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xmlns="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xmlns="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xmlns="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xmlns="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xmlns="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xmlns="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xmlns="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xmlns="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xmlns="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xmlns="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xmlns="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xmlns="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xmlns="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xmlns="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xmlns="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xmlns="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xmlns="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xmlns="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xmlns="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xmlns="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xmlns="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xmlns="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xmlns="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xmlns="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xmlns="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xmlns="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xmlns="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xmlns="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xmlns="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xmlns="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xmlns="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xmlns="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xmlns="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xmlns="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xmlns="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xmlns="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xmlns="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xmlns="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xmlns="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xmlns="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xmlns="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xmlns="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xmlns="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xmlns="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xmlns="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xmlns="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xmlns="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xmlns="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xmlns="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xmlns="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xmlns="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xmlns="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xmlns="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xmlns="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xmlns="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xmlns="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xmlns="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xmlns="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xmlns="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xmlns="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xmlns="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xmlns="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xmlns="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xmlns="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xmlns="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xmlns="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xmlns="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xmlns="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xmlns="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xmlns="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xmlns="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xmlns="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xmlns="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xmlns="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xmlns="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xmlns="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xmlns="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xmlns="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xmlns="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xmlns="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xmlns="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xmlns="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xmlns="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xmlns="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xmlns="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xmlns="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xmlns="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xmlns="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xmlns="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xmlns="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xmlns="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xmlns="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xmlns="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xmlns="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xmlns="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xmlns="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xmlns="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xmlns="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xmlns="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xmlns="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xmlns="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xmlns="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xmlns="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xmlns="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xmlns="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xmlns="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xmlns="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xmlns="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xmlns="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xmlns="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xmlns="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xmlns="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xmlns="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xmlns="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xmlns="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xmlns="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xmlns="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xmlns="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xmlns="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xmlns="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xmlns="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xmlns="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519841"/>
            <a:ext cx="5227692" cy="1709928"/>
          </a:xfrm>
        </p:spPr>
        <p:txBody>
          <a:bodyPr/>
          <a:lstStyle/>
          <a:p>
            <a:r>
              <a:rPr lang="en-US" dirty="0"/>
              <a:t>E-commerce Shopping Website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xmlns="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329684"/>
            <a:ext cx="4873752" cy="630936"/>
          </a:xfrm>
        </p:spPr>
        <p:txBody>
          <a:bodyPr/>
          <a:lstStyle/>
          <a:p>
            <a:r>
              <a:rPr lang="en-US" dirty="0" smtClean="0"/>
              <a:t>Syed Mehdi </a:t>
            </a:r>
            <a:r>
              <a:rPr lang="en-US" dirty="0" err="1" smtClean="0"/>
              <a:t>Raza</a:t>
            </a:r>
            <a:r>
              <a:rPr lang="en-US" dirty="0" smtClean="0"/>
              <a:t> 20K-0447</a:t>
            </a:r>
            <a:endParaRPr lang="en-US" dirty="0"/>
          </a:p>
          <a:p>
            <a:r>
              <a:rPr lang="en-US" dirty="0" smtClean="0"/>
              <a:t>Syed </a:t>
            </a:r>
            <a:r>
              <a:rPr lang="en-US" dirty="0" err="1" smtClean="0"/>
              <a:t>Haziq</a:t>
            </a:r>
            <a:r>
              <a:rPr lang="en-US" dirty="0" smtClean="0"/>
              <a:t> Ahmed 20K-0227</a:t>
            </a:r>
            <a:endParaRPr lang="en-US" dirty="0"/>
          </a:p>
          <a:p>
            <a:r>
              <a:rPr lang="en-US" dirty="0" err="1" smtClean="0"/>
              <a:t>Masab</a:t>
            </a:r>
            <a:r>
              <a:rPr lang="en-US" dirty="0" smtClean="0"/>
              <a:t> Bin </a:t>
            </a:r>
            <a:r>
              <a:rPr lang="en-US" dirty="0" err="1" smtClean="0"/>
              <a:t>Fakhar</a:t>
            </a:r>
            <a:r>
              <a:rPr lang="en-US" dirty="0" smtClean="0"/>
              <a:t> 20K-0123</a:t>
            </a:r>
            <a:endParaRPr lang="en-US" dirty="0"/>
          </a:p>
          <a:p>
            <a:endParaRPr lang="en-US" dirty="0"/>
          </a:p>
        </p:txBody>
      </p:sp>
      <p:pic>
        <p:nvPicPr>
          <p:cNvPr id="37" name="Picture Placeholder 36" descr="Lady with head covering and sunglasses">
            <a:extLst>
              <a:ext uri="{FF2B5EF4-FFF2-40B4-BE49-F238E27FC236}">
                <a16:creationId xmlns:a16="http://schemas.microsoft.com/office/drawing/2014/main" xmlns="" id="{A19A6DDD-C216-2AAD-4F19-4A7B592920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8" b="228"/>
          <a:stretch/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2340864"/>
            <a:ext cx="3749040" cy="1938528"/>
          </a:xfrm>
        </p:spPr>
        <p:txBody>
          <a:bodyPr/>
          <a:lstStyle/>
          <a:p>
            <a:r>
              <a:rPr lang="en-US" sz="5400" dirty="0"/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D9B158D-A75D-C8CD-4A4B-3B9F2297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992" y="1956844"/>
            <a:ext cx="7096828" cy="33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54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2340864"/>
            <a:ext cx="3749040" cy="1938528"/>
          </a:xfrm>
        </p:spPr>
        <p:txBody>
          <a:bodyPr/>
          <a:lstStyle/>
          <a:p>
            <a:r>
              <a:rPr lang="en-US" sz="5400" dirty="0"/>
              <a:t>Sequence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DFC4CFA-E232-3016-D3D0-E359D7C43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909" y="1872272"/>
            <a:ext cx="6532297" cy="311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5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2340864"/>
            <a:ext cx="3749040" cy="1938528"/>
          </a:xfrm>
        </p:spPr>
        <p:txBody>
          <a:bodyPr/>
          <a:lstStyle/>
          <a:p>
            <a:r>
              <a:rPr lang="en-US" sz="5400" dirty="0"/>
              <a:t>Sequence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4A6D2F6-DEC9-1AFC-4397-26B6459B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971" y="2099217"/>
            <a:ext cx="6436173" cy="24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5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2340864"/>
            <a:ext cx="3749040" cy="1938528"/>
          </a:xfrm>
        </p:spPr>
        <p:txBody>
          <a:bodyPr/>
          <a:lstStyle/>
          <a:p>
            <a:r>
              <a:rPr lang="en-US" sz="5400" dirty="0"/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053097-213E-A7A6-E43A-65DA73DA8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021" y="2479089"/>
            <a:ext cx="7696074" cy="220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568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2340864"/>
            <a:ext cx="3749040" cy="1938528"/>
          </a:xfrm>
        </p:spPr>
        <p:txBody>
          <a:bodyPr/>
          <a:lstStyle/>
          <a:p>
            <a:r>
              <a:rPr lang="en-US" sz="5400" dirty="0"/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6CD7B7D-F0C0-8966-3E09-C4C6DE108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591" y="1879123"/>
            <a:ext cx="7080933" cy="356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6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2340864"/>
            <a:ext cx="3749040" cy="1938528"/>
          </a:xfrm>
        </p:spPr>
        <p:txBody>
          <a:bodyPr/>
          <a:lstStyle/>
          <a:p>
            <a:r>
              <a:rPr lang="en-US" sz="5400" dirty="0"/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8BFC71-CD78-436E-D0F1-2A5C6383D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13" y="1454657"/>
            <a:ext cx="6711235" cy="394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45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2340864"/>
            <a:ext cx="3749040" cy="1938528"/>
          </a:xfrm>
        </p:spPr>
        <p:txBody>
          <a:bodyPr/>
          <a:lstStyle/>
          <a:p>
            <a:r>
              <a:rPr lang="en-US" sz="5400" dirty="0"/>
              <a:t>Sequence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B5BA33-327B-0F19-C8B5-6A27111A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2029" y="1513321"/>
            <a:ext cx="6572058" cy="407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0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774" y="4681728"/>
            <a:ext cx="5364480" cy="1938528"/>
          </a:xfrm>
        </p:spPr>
        <p:txBody>
          <a:bodyPr/>
          <a:lstStyle/>
          <a:p>
            <a:r>
              <a:rPr lang="en-US" dirty="0"/>
              <a:t>State Management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47DCA03-29DD-1160-F903-77DD3F004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764" y="1569185"/>
            <a:ext cx="7914462" cy="392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91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15" y="2743200"/>
            <a:ext cx="5364480" cy="1938528"/>
          </a:xfrm>
        </p:spPr>
        <p:txBody>
          <a:bodyPr/>
          <a:lstStyle/>
          <a:p>
            <a:r>
              <a:rPr lang="en-US" dirty="0"/>
              <a:t>Use Case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DF30DB6-328C-DC17-B9DA-0EF8F654E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991" y="814039"/>
            <a:ext cx="6877429" cy="543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47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opportunities are like buses. There’s always another one coming.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Richard Branson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r>
              <a:rPr lang="en-US" dirty="0">
                <a:sym typeface="DM Sans Medium"/>
              </a:rPr>
              <a:t/>
            </a: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50" marR="3175" indent="-6350">
              <a:lnSpc>
                <a:spcPct val="103000"/>
              </a:lnSpc>
              <a:spcBef>
                <a:spcPts val="0"/>
              </a:spcBef>
              <a:spcAft>
                <a:spcPts val="75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Describing and defining the specifications and functionalities of our E-Commerce System is the primary goal of this Software Requirements Specification (SRS). This Software Requirements Specification illustrates, in clear terms, the system’s primary uses and required functionality.</a:t>
            </a:r>
            <a:endParaRPr lang="en-US" sz="18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Placeholder 5" descr="Clothes of various colors on rack">
            <a:extLst>
              <a:ext uri="{FF2B5EF4-FFF2-40B4-BE49-F238E27FC236}">
                <a16:creationId xmlns:a16="http://schemas.microsoft.com/office/drawing/2014/main" xmlns="" id="{4E814E97-AF39-125E-0B54-4E4128D34B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82" b="182"/>
          <a:stretch/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C579D0-D5BE-BC05-B3B3-05E97433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product launch </a:t>
            </a:r>
          </a:p>
        </p:txBody>
      </p:sp>
      <p:pic>
        <p:nvPicPr>
          <p:cNvPr id="82" name="Picture Placeholder 81" descr="blueprint icon">
            <a:extLst>
              <a:ext uri="{FF2B5EF4-FFF2-40B4-BE49-F238E27FC236}">
                <a16:creationId xmlns:a16="http://schemas.microsoft.com/office/drawing/2014/main" xmlns="" id="{946DCADD-AD38-1B8D-01D3-9FC0FDA5D1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A166C0EF-C5A6-69F2-BCD5-6F3E1032296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xmlns="" id="{57A2B835-2EB4-13B7-BE89-EDFBC68B96C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Synergize scalable</a:t>
            </a:r>
            <a:r>
              <a:rPr lang="zh-CN" altLang="en-US"/>
              <a:t> </a:t>
            </a:r>
            <a:r>
              <a:rPr lang="en-US" dirty="0"/>
              <a:t>e-commerce</a:t>
            </a:r>
          </a:p>
          <a:p>
            <a:endParaRPr lang="en-US" dirty="0"/>
          </a:p>
        </p:txBody>
      </p:sp>
      <p:pic>
        <p:nvPicPr>
          <p:cNvPr id="84" name="Picture Placeholder 83" descr="easel icon">
            <a:extLst>
              <a:ext uri="{FF2B5EF4-FFF2-40B4-BE49-F238E27FC236}">
                <a16:creationId xmlns:a16="http://schemas.microsoft.com/office/drawing/2014/main" xmlns="" id="{62583283-A6AD-B55E-25D4-E6CFB25B8F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8A268DA4-D5BC-38AA-54EB-D10668305C7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Marketing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E798351D-2881-C0EE-6D6D-424E1230A6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Disseminate standardized metrics</a:t>
            </a:r>
          </a:p>
          <a:p>
            <a:endParaRPr lang="en-US" dirty="0"/>
          </a:p>
        </p:txBody>
      </p:sp>
      <p:pic>
        <p:nvPicPr>
          <p:cNvPr id="86" name="Picture Placeholder 85" descr="ruler icon">
            <a:extLst>
              <a:ext uri="{FF2B5EF4-FFF2-40B4-BE49-F238E27FC236}">
                <a16:creationId xmlns:a16="http://schemas.microsoft.com/office/drawing/2014/main" xmlns="" id="{8AEB4AE0-338D-0B9E-025E-3973A1ECDC8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/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xmlns="" id="{D5589FD6-C049-67E3-0386-55C9E18A5B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0AE4BAA-4471-F175-A91F-AF7D4D9694F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Coordinate</a:t>
            </a:r>
            <a:r>
              <a:rPr lang="zh-CN" altLang="en-US" dirty="0"/>
              <a:t> </a:t>
            </a:r>
            <a:r>
              <a:rPr lang="en-US" dirty="0"/>
              <a:t>e-business applications</a:t>
            </a:r>
          </a:p>
        </p:txBody>
      </p:sp>
      <p:pic>
        <p:nvPicPr>
          <p:cNvPr id="88" name="Picture Placeholder 87" descr="strategy icon">
            <a:extLst>
              <a:ext uri="{FF2B5EF4-FFF2-40B4-BE49-F238E27FC236}">
                <a16:creationId xmlns:a16="http://schemas.microsoft.com/office/drawing/2014/main" xmlns="" id="{F2E3F8F5-F045-71C9-3C78-9ACF70E19CD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t="476" b="476"/>
          <a:stretch/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ABEE4168-3FE3-7D58-F903-91FC215BAE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xmlns="" id="{A6C25713-E18A-8B65-C9FA-9A00A9CBBA6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Foster holistically superior methodologies</a:t>
            </a:r>
          </a:p>
          <a:p>
            <a:endParaRPr lang="en-US" dirty="0"/>
          </a:p>
        </p:txBody>
      </p:sp>
      <p:pic>
        <p:nvPicPr>
          <p:cNvPr id="90" name="Picture Placeholder 89" descr="airplane icon">
            <a:extLst>
              <a:ext uri="{FF2B5EF4-FFF2-40B4-BE49-F238E27FC236}">
                <a16:creationId xmlns:a16="http://schemas.microsoft.com/office/drawing/2014/main" xmlns="" id="{B6EFDE8D-973A-9009-9237-3CDC19C43D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/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BC99BB05-2464-9628-4AF6-F75298B4B89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Launch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xmlns="" id="{2EB94B1B-FC15-3A7B-A562-06B6F366B34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Deploy strategic networks with compelling</a:t>
            </a:r>
            <a:r>
              <a:rPr lang="zh-CN" altLang="en-US"/>
              <a:t> </a:t>
            </a:r>
            <a:r>
              <a:rPr lang="en-US" dirty="0"/>
              <a:t>e-business needs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335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xmlns="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xmlns="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584002" cy="1938528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8A9A80B8-A19A-3C63-D028-7B17A892AC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50" b="450"/>
          <a:stretch>
            <a:fillRect/>
          </a:stretch>
        </p:blipFill>
        <p:spPr>
          <a:xfrm>
            <a:off x="5033772" y="643649"/>
            <a:ext cx="5897880" cy="589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1947672"/>
            <a:ext cx="3572851" cy="1938528"/>
          </a:xfrm>
        </p:spPr>
        <p:txBody>
          <a:bodyPr/>
          <a:lstStyle/>
          <a:p>
            <a:r>
              <a:rPr lang="en-US" dirty="0"/>
              <a:t>Activity Diagram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D4F2537D-03CF-6AF2-8F3A-3D4C4C4140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4666" b="14666"/>
          <a:stretch>
            <a:fillRect/>
          </a:stretch>
        </p:blipFill>
        <p:spPr>
          <a:xfrm>
            <a:off x="5124431" y="688253"/>
            <a:ext cx="5897880" cy="589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85152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1947672"/>
            <a:ext cx="3517095" cy="1938528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2B4DBEB5-BCB4-B1AA-3C66-8531F1FF41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929" r="24929"/>
          <a:stretch>
            <a:fillRect/>
          </a:stretch>
        </p:blipFill>
        <p:spPr>
          <a:xfrm>
            <a:off x="5157885" y="643648"/>
            <a:ext cx="5897880" cy="589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4399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47672"/>
            <a:ext cx="5001768" cy="1938528"/>
          </a:xfrm>
        </p:spPr>
        <p:txBody>
          <a:bodyPr/>
          <a:lstStyle/>
          <a:p>
            <a:r>
              <a:rPr lang="en-US" sz="4800" dirty="0"/>
              <a:t>Communication Diagram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EBEA2392-38FB-6914-D741-25BBB19F65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701" r="5701"/>
          <a:stretch>
            <a:fillRect/>
          </a:stretch>
        </p:blipFill>
        <p:spPr>
          <a:xfrm>
            <a:off x="5202490" y="643648"/>
            <a:ext cx="5897880" cy="589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98000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1" y="1947672"/>
            <a:ext cx="4906537" cy="1938528"/>
          </a:xfrm>
        </p:spPr>
        <p:txBody>
          <a:bodyPr/>
          <a:lstStyle/>
          <a:p>
            <a:r>
              <a:rPr lang="en-US" dirty="0"/>
              <a:t>Component Diagram</a:t>
            </a: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4DD1A5C0-BA6D-818E-F8CD-01315CC868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9099" r="19099"/>
          <a:stretch>
            <a:fillRect/>
          </a:stretch>
        </p:blipFill>
        <p:spPr>
          <a:xfrm>
            <a:off x="5124432" y="610195"/>
            <a:ext cx="5897880" cy="589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8702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1" y="1947672"/>
            <a:ext cx="4783873" cy="1938528"/>
          </a:xfrm>
        </p:spPr>
        <p:txBody>
          <a:bodyPr/>
          <a:lstStyle/>
          <a:p>
            <a:r>
              <a:rPr lang="en-US" dirty="0"/>
              <a:t>Component Diagram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6FF7411A-F63D-73D5-D658-F4586959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575" y="1438507"/>
            <a:ext cx="6924414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6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61" y="2126092"/>
            <a:ext cx="5000207" cy="1938528"/>
          </a:xfrm>
        </p:spPr>
        <p:txBody>
          <a:bodyPr/>
          <a:lstStyle/>
          <a:p>
            <a:r>
              <a:rPr lang="en-US" dirty="0"/>
              <a:t>Deployment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7689302-7CA6-8B38-5EF1-AECD1709B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78" y="1284381"/>
            <a:ext cx="6368787" cy="455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61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{7350AD6A-D133-42FC-9F1E-547A49DB6012}tf11429527_win32</Template>
  <TotalTime>14</TotalTime>
  <Words>141</Words>
  <Application>Microsoft Office PowerPoint</Application>
  <PresentationFormat>Custom</PresentationFormat>
  <Paragraphs>42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E-commerce Shopping Website</vt:lpstr>
      <vt:lpstr>Introduction </vt:lpstr>
      <vt:lpstr>Activity Diagram</vt:lpstr>
      <vt:lpstr>Activity Diagram</vt:lpstr>
      <vt:lpstr>Class Diagram</vt:lpstr>
      <vt:lpstr>Communication Diagram</vt:lpstr>
      <vt:lpstr>Component Diagram</vt:lpstr>
      <vt:lpstr>Component Diagram</vt:lpstr>
      <vt:lpstr>Deployment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Sequence Diagram</vt:lpstr>
      <vt:lpstr>State Management</vt:lpstr>
      <vt:lpstr>Use Case</vt:lpstr>
      <vt:lpstr>Business opportunities are like buses. There’s always another one coming.</vt:lpstr>
      <vt:lpstr>Plan for product launch 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Shopping Website</dc:title>
  <dc:creator>Shazim Ali Mughal</dc:creator>
  <cp:lastModifiedBy>Dell</cp:lastModifiedBy>
  <cp:revision>2</cp:revision>
  <dcterms:created xsi:type="dcterms:W3CDTF">2022-12-05T18:26:21Z</dcterms:created>
  <dcterms:modified xsi:type="dcterms:W3CDTF">2022-12-08T19:24:46Z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